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nton" panose="00000500000000000000" pitchFamily="2" charset="0"/>
      <p:regular r:id="rId14"/>
    </p:embeddedFont>
    <p:embeddedFont>
      <p:font typeface="Brittany Signature" pitchFamily="2" charset="0"/>
      <p:regular r:id="rId15"/>
    </p:embeddedFont>
    <p:embeddedFont>
      <p:font typeface="Fine Spring" panose="02000600000000000000" pitchFamily="2" charset="0"/>
      <p:regular r:id="rId16"/>
    </p:embeddedFont>
    <p:embeddedFont>
      <p:font typeface="Inter Bold" panose="020B0604020202020204" charset="0"/>
      <p:regular r:id="rId17"/>
    </p:embeddedFont>
    <p:embeddedFont>
      <p:font typeface="Montserrat" panose="00000500000000000000" pitchFamily="50" charset="0"/>
      <p:regular r:id="rId18"/>
      <p:bold r:id="rId19"/>
      <p:italic r:id="rId20"/>
      <p:boldItalic r:id="rId21"/>
    </p:embeddedFont>
    <p:embeddedFont>
      <p:font typeface="Montserrat Bold" panose="020B0604020202020204" charset="0"/>
      <p:regular r:id="rId22"/>
    </p:embeddedFont>
    <p:embeddedFont>
      <p:font typeface="Montserrat Light" panose="00000400000000000000" pitchFamily="50" charset="0"/>
      <p:regular r:id="rId23"/>
      <p:italic r:id="rId24"/>
    </p:embeddedFont>
    <p:embeddedFont>
      <p:font typeface="Montserrat Medium" panose="00000600000000000000" pitchFamily="50" charset="0"/>
      <p:regular r:id="rId25"/>
      <p:italic r:id="rId26"/>
    </p:embeddedFont>
    <p:embeddedFont>
      <p:font typeface="Montserrat Semi-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949" y="7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7B2F9-A572-43DD-899E-83052C06E16C}" type="datetimeFigureOut">
              <a:rPr lang="id-ID" smtClean="0"/>
              <a:t>06/03/2025</a:t>
            </a:fld>
            <a:endParaRPr lang="id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0510C-926A-4F97-8D42-13DB1AECE6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32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0510C-926A-4F97-8D42-13DB1AECE60C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8345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5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350" y="2496740"/>
            <a:ext cx="17259300" cy="386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39"/>
              </a:lnSpc>
            </a:pPr>
            <a:r>
              <a:rPr lang="en-US" sz="22599">
                <a:solidFill>
                  <a:srgbClr val="C1108B"/>
                </a:solidFill>
                <a:latin typeface="Anton"/>
                <a:ea typeface="Anton"/>
                <a:cs typeface="Anton"/>
                <a:sym typeface="Anton"/>
              </a:rPr>
              <a:t>STEVE RUSSELL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14350" y="5521554"/>
            <a:ext cx="17259300" cy="1498648"/>
            <a:chOff x="0" y="0"/>
            <a:chExt cx="4545659" cy="3947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45659" cy="394706"/>
            </a:xfrm>
            <a:custGeom>
              <a:avLst/>
              <a:gdLst/>
              <a:ahLst/>
              <a:cxnLst/>
              <a:rect l="l" t="t" r="r" b="b"/>
              <a:pathLst>
                <a:path w="4545659" h="394706">
                  <a:moveTo>
                    <a:pt x="0" y="0"/>
                  </a:moveTo>
                  <a:lnTo>
                    <a:pt x="4545659" y="0"/>
                  </a:lnTo>
                  <a:lnTo>
                    <a:pt x="4545659" y="394706"/>
                  </a:lnTo>
                  <a:lnTo>
                    <a:pt x="0" y="394706"/>
                  </a:lnTo>
                  <a:close/>
                </a:path>
              </a:pathLst>
            </a:custGeom>
            <a:solidFill>
              <a:srgbClr val="E6E8D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45659" cy="442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514350" y="5508878"/>
            <a:ext cx="17259300" cy="0"/>
          </a:xfrm>
          <a:prstGeom prst="line">
            <a:avLst/>
          </a:prstGeom>
          <a:ln w="38100" cap="flat">
            <a:solidFill>
              <a:srgbClr val="C1108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0" y="6172200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9" y="0"/>
                </a:lnTo>
                <a:lnTo>
                  <a:pt x="4130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14679825" y="292555"/>
            <a:ext cx="3900729" cy="3315620"/>
          </a:xfrm>
          <a:custGeom>
            <a:avLst/>
            <a:gdLst/>
            <a:ahLst/>
            <a:cxnLst/>
            <a:rect l="l" t="t" r="r" b="b"/>
            <a:pathLst>
              <a:path w="3900729" h="3315620">
                <a:moveTo>
                  <a:pt x="0" y="0"/>
                </a:moveTo>
                <a:lnTo>
                  <a:pt x="3900730" y="0"/>
                </a:lnTo>
                <a:lnTo>
                  <a:pt x="3900730" y="3315620"/>
                </a:lnTo>
                <a:lnTo>
                  <a:pt x="0" y="3315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00124" y="1515665"/>
            <a:ext cx="10429875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6800"/>
              </a:lnSpc>
              <a:spcBef>
                <a:spcPct val="0"/>
              </a:spcBef>
            </a:pPr>
            <a:r>
              <a:rPr lang="en-US" sz="12000" dirty="0" err="1">
                <a:solidFill>
                  <a:srgbClr val="000000"/>
                </a:solidFill>
                <a:latin typeface="Brittany Signature" pitchFamily="2" charset="0"/>
                <a:ea typeface="Cascadia Mono" panose="020B0609020000020004" pitchFamily="49" charset="0"/>
                <a:cs typeface="Cascadia Mono" panose="020B0609020000020004" pitchFamily="49" charset="0"/>
                <a:sym typeface="Brittany"/>
              </a:rPr>
              <a:t>Kontribusi</a:t>
            </a:r>
            <a:r>
              <a:rPr lang="en-US" sz="12000" dirty="0">
                <a:solidFill>
                  <a:srgbClr val="000000"/>
                </a:solidFill>
                <a:latin typeface="Fine Spring" panose="02000600000000000000" pitchFamily="2" charset="0"/>
                <a:ea typeface="Cascadia Mono" panose="020B0609020000020004" pitchFamily="49" charset="0"/>
                <a:cs typeface="Cascadia Mono" panose="020B0609020000020004" pitchFamily="49" charset="0"/>
                <a:sym typeface="Brittany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816214"/>
            <a:ext cx="1594986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F1014"/>
                </a:solidFill>
                <a:latin typeface="Montserrat"/>
                <a:ea typeface="Montserrat"/>
                <a:cs typeface="Montserrat"/>
                <a:sym typeface="Montserrat"/>
              </a:rPr>
              <a:t>PRESENTED BY: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292465"/>
            <a:ext cx="15949866" cy="96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b="1" dirty="0">
                <a:solidFill>
                  <a:srgbClr val="0F101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M. ABDUL ADHIM</a:t>
            </a:r>
          </a:p>
          <a:p>
            <a:pPr algn="r">
              <a:lnSpc>
                <a:spcPts val="2940"/>
              </a:lnSpc>
            </a:pPr>
            <a:r>
              <a:rPr lang="en-US" sz="3000" b="1" dirty="0">
                <a:solidFill>
                  <a:srgbClr val="0F101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2217051030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924826"/>
            <a:ext cx="15949866" cy="100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399"/>
              </a:lnSpc>
            </a:pPr>
            <a:r>
              <a:rPr lang="en-US" sz="5999">
                <a:solidFill>
                  <a:srgbClr val="C1108B"/>
                </a:solidFill>
                <a:latin typeface="Anton"/>
                <a:ea typeface="Anton"/>
                <a:cs typeface="Anton"/>
                <a:sym typeface="Anton"/>
              </a:rPr>
              <a:t>DALAM BIDANG GRAFIKA KOMPUTER</a:t>
            </a:r>
          </a:p>
        </p:txBody>
      </p:sp>
    </p:spTree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350" y="2274195"/>
            <a:ext cx="17259300" cy="516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273"/>
              </a:lnSpc>
            </a:pPr>
            <a:r>
              <a:rPr lang="en-US" sz="30195">
                <a:solidFill>
                  <a:srgbClr val="FF3D00"/>
                </a:solidFill>
                <a:latin typeface="Anton"/>
                <a:ea typeface="Anton"/>
                <a:cs typeface="Anton"/>
                <a:sym typeface="Anton"/>
              </a:rPr>
              <a:t>THAT’S ALL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14350" y="6115050"/>
            <a:ext cx="17259300" cy="1498648"/>
            <a:chOff x="0" y="0"/>
            <a:chExt cx="4545659" cy="3947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45659" cy="394706"/>
            </a:xfrm>
            <a:custGeom>
              <a:avLst/>
              <a:gdLst/>
              <a:ahLst/>
              <a:cxnLst/>
              <a:rect l="l" t="t" r="r" b="b"/>
              <a:pathLst>
                <a:path w="4545659" h="394706">
                  <a:moveTo>
                    <a:pt x="0" y="0"/>
                  </a:moveTo>
                  <a:lnTo>
                    <a:pt x="4545659" y="0"/>
                  </a:lnTo>
                  <a:lnTo>
                    <a:pt x="4545659" y="394706"/>
                  </a:lnTo>
                  <a:lnTo>
                    <a:pt x="0" y="394706"/>
                  </a:lnTo>
                  <a:close/>
                </a:path>
              </a:pathLst>
            </a:custGeom>
            <a:solidFill>
              <a:srgbClr val="E6E8D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45659" cy="442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514350" y="6115050"/>
            <a:ext cx="17259300" cy="0"/>
          </a:xfrm>
          <a:prstGeom prst="line">
            <a:avLst/>
          </a:prstGeom>
          <a:ln w="38100" cap="flat">
            <a:solidFill>
              <a:srgbClr val="FF3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540288" y="8827924"/>
            <a:ext cx="430376" cy="430376"/>
          </a:xfrm>
          <a:custGeom>
            <a:avLst/>
            <a:gdLst/>
            <a:ahLst/>
            <a:cxnLst/>
            <a:rect l="l" t="t" r="r" b="b"/>
            <a:pathLst>
              <a:path w="430376" h="430376">
                <a:moveTo>
                  <a:pt x="0" y="0"/>
                </a:moveTo>
                <a:lnTo>
                  <a:pt x="430376" y="0"/>
                </a:lnTo>
                <a:lnTo>
                  <a:pt x="430376" y="430376"/>
                </a:lnTo>
                <a:lnTo>
                  <a:pt x="0" y="430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317808" y="8827924"/>
            <a:ext cx="430376" cy="430376"/>
          </a:xfrm>
          <a:custGeom>
            <a:avLst/>
            <a:gdLst/>
            <a:ahLst/>
            <a:cxnLst/>
            <a:rect l="l" t="t" r="r" b="b"/>
            <a:pathLst>
              <a:path w="430376" h="430376">
                <a:moveTo>
                  <a:pt x="0" y="0"/>
                </a:moveTo>
                <a:lnTo>
                  <a:pt x="430375" y="0"/>
                </a:lnTo>
                <a:lnTo>
                  <a:pt x="430375" y="430376"/>
                </a:lnTo>
                <a:lnTo>
                  <a:pt x="0" y="430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28812" y="8827924"/>
            <a:ext cx="430376" cy="430376"/>
          </a:xfrm>
          <a:custGeom>
            <a:avLst/>
            <a:gdLst/>
            <a:ahLst/>
            <a:cxnLst/>
            <a:rect l="l" t="t" r="r" b="b"/>
            <a:pathLst>
              <a:path w="430376" h="430376">
                <a:moveTo>
                  <a:pt x="0" y="0"/>
                </a:moveTo>
                <a:lnTo>
                  <a:pt x="430376" y="0"/>
                </a:lnTo>
                <a:lnTo>
                  <a:pt x="430376" y="430376"/>
                </a:lnTo>
                <a:lnTo>
                  <a:pt x="0" y="430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8974835" y="880681"/>
            <a:ext cx="338330" cy="296039"/>
            <a:chOff x="0" y="0"/>
            <a:chExt cx="812800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14821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974835" y="1176719"/>
            <a:ext cx="338330" cy="296039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3D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468779" y="4320761"/>
            <a:ext cx="9350443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223"/>
              </a:lnSpc>
            </a:pPr>
            <a:r>
              <a:rPr lang="en-US" sz="12302" dirty="0">
                <a:solidFill>
                  <a:srgbClr val="000000"/>
                </a:solidFill>
                <a:latin typeface="Brittany Signature" pitchFamily="2" charset="0"/>
                <a:ea typeface="Brittany"/>
                <a:cs typeface="Brittany"/>
                <a:sym typeface="Brittany"/>
              </a:rPr>
              <a:t>Thank You</a:t>
            </a:r>
          </a:p>
        </p:txBody>
      </p:sp>
    </p:spTree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3125" y="222759"/>
            <a:ext cx="1725930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000"/>
              </a:lnSpc>
            </a:pPr>
            <a:r>
              <a:rPr lang="en-US" sz="15000">
                <a:solidFill>
                  <a:srgbClr val="FF3D00"/>
                </a:solidFill>
                <a:latin typeface="Anton"/>
                <a:ea typeface="Anton"/>
                <a:cs typeface="Anton"/>
                <a:sym typeface="Anton"/>
              </a:rPr>
              <a:t>REFERENSI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84220" y="1997369"/>
            <a:ext cx="18709847" cy="1498648"/>
            <a:chOff x="0" y="0"/>
            <a:chExt cx="4927696" cy="3947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27697" cy="394706"/>
            </a:xfrm>
            <a:custGeom>
              <a:avLst/>
              <a:gdLst/>
              <a:ahLst/>
              <a:cxnLst/>
              <a:rect l="l" t="t" r="r" b="b"/>
              <a:pathLst>
                <a:path w="4927697" h="394706">
                  <a:moveTo>
                    <a:pt x="0" y="0"/>
                  </a:moveTo>
                  <a:lnTo>
                    <a:pt x="4927697" y="0"/>
                  </a:lnTo>
                  <a:lnTo>
                    <a:pt x="4927697" y="394706"/>
                  </a:lnTo>
                  <a:lnTo>
                    <a:pt x="0" y="394706"/>
                  </a:lnTo>
                  <a:close/>
                </a:path>
              </a:pathLst>
            </a:custGeom>
            <a:solidFill>
              <a:srgbClr val="E6E8D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27696" cy="442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184220" y="1978319"/>
            <a:ext cx="18569970" cy="0"/>
          </a:xfrm>
          <a:prstGeom prst="line">
            <a:avLst/>
          </a:prstGeom>
          <a:ln w="38100" cap="flat">
            <a:solidFill>
              <a:srgbClr val="FF3D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 rot="-5400000">
            <a:off x="907256" y="2398910"/>
            <a:ext cx="280988" cy="491729"/>
            <a:chOff x="0" y="0"/>
            <a:chExt cx="374651" cy="65563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74651" cy="327820"/>
              <a:chOff x="0" y="0"/>
              <a:chExt cx="812800" cy="7112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821C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327820"/>
              <a:ext cx="374651" cy="327820"/>
              <a:chOff x="0" y="0"/>
              <a:chExt cx="812800" cy="7112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3D0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</p:grpSp>
      <p:sp>
        <p:nvSpPr>
          <p:cNvPr id="14" name="TextBox 14"/>
          <p:cNvSpPr txBox="1"/>
          <p:nvPr/>
        </p:nvSpPr>
        <p:spPr>
          <a:xfrm>
            <a:off x="1567132" y="2427604"/>
            <a:ext cx="15873151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Wikipedia. Steve Russell (computer scientist).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67132" y="2814320"/>
            <a:ext cx="1587315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Link: https://en.wikipedia.org/wiki/Steve_Russell_(computer_scientist)</a:t>
            </a:r>
          </a:p>
        </p:txBody>
      </p:sp>
      <p:grpSp>
        <p:nvGrpSpPr>
          <p:cNvPr id="16" name="Group 16"/>
          <p:cNvGrpSpPr/>
          <p:nvPr/>
        </p:nvGrpSpPr>
        <p:grpSpPr>
          <a:xfrm rot="-5400000">
            <a:off x="907256" y="3410172"/>
            <a:ext cx="280988" cy="491729"/>
            <a:chOff x="0" y="0"/>
            <a:chExt cx="374651" cy="655639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374651" cy="327820"/>
              <a:chOff x="0" y="0"/>
              <a:chExt cx="812800" cy="7112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821C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327820"/>
              <a:ext cx="374651" cy="327820"/>
              <a:chOff x="0" y="0"/>
              <a:chExt cx="812800" cy="7112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3D00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1567132" y="3438866"/>
            <a:ext cx="15873151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Computer History. Steve Russell.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67132" y="3825582"/>
            <a:ext cx="1587315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Link: https://computerhistory.org/profile/steve-russell/</a:t>
            </a:r>
          </a:p>
        </p:txBody>
      </p:sp>
      <p:grpSp>
        <p:nvGrpSpPr>
          <p:cNvPr id="25" name="Group 25"/>
          <p:cNvGrpSpPr/>
          <p:nvPr/>
        </p:nvGrpSpPr>
        <p:grpSpPr>
          <a:xfrm rot="-5400000">
            <a:off x="907256" y="4460463"/>
            <a:ext cx="280988" cy="491729"/>
            <a:chOff x="0" y="0"/>
            <a:chExt cx="374651" cy="655639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374651" cy="327820"/>
              <a:chOff x="0" y="0"/>
              <a:chExt cx="812800" cy="7112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821C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327820"/>
              <a:ext cx="374651" cy="327820"/>
              <a:chOff x="0" y="0"/>
              <a:chExt cx="812800" cy="7112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3D0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</p:grpSp>
      <p:sp>
        <p:nvSpPr>
          <p:cNvPr id="32" name="TextBox 32"/>
          <p:cNvSpPr txBox="1"/>
          <p:nvPr/>
        </p:nvSpPr>
        <p:spPr>
          <a:xfrm>
            <a:off x="1567132" y="4489157"/>
            <a:ext cx="10038155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Video Game Historian. Steve Russell | They Create Worlds.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67132" y="4875873"/>
            <a:ext cx="10038155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Link: https://videogamehistorian.wordpress.com/tag/steve-russell/</a:t>
            </a:r>
          </a:p>
        </p:txBody>
      </p:sp>
      <p:grpSp>
        <p:nvGrpSpPr>
          <p:cNvPr id="34" name="Group 34"/>
          <p:cNvGrpSpPr/>
          <p:nvPr/>
        </p:nvGrpSpPr>
        <p:grpSpPr>
          <a:xfrm rot="-5400000">
            <a:off x="907256" y="6561044"/>
            <a:ext cx="280988" cy="491729"/>
            <a:chOff x="0" y="0"/>
            <a:chExt cx="374651" cy="655639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374651" cy="327820"/>
              <a:chOff x="0" y="0"/>
              <a:chExt cx="812800" cy="7112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821C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0" y="327820"/>
              <a:ext cx="374651" cy="327820"/>
              <a:chOff x="0" y="0"/>
              <a:chExt cx="812800" cy="7112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3D00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</p:grpSp>
      <p:sp>
        <p:nvSpPr>
          <p:cNvPr id="41" name="TextBox 41"/>
          <p:cNvSpPr txBox="1"/>
          <p:nvPr/>
        </p:nvSpPr>
        <p:spPr>
          <a:xfrm>
            <a:off x="1567132" y="6589739"/>
            <a:ext cx="6704973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3D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Wikipedia. Lisp (bahasa pemrograman).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67132" y="6976454"/>
            <a:ext cx="1162960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Link: https://id.wikipedia.org/wiki/Lisp_(bahasa_pemrograman)</a:t>
            </a:r>
          </a:p>
        </p:txBody>
      </p:sp>
      <p:grpSp>
        <p:nvGrpSpPr>
          <p:cNvPr id="43" name="Group 43"/>
          <p:cNvGrpSpPr/>
          <p:nvPr/>
        </p:nvGrpSpPr>
        <p:grpSpPr>
          <a:xfrm rot="-5400000">
            <a:off x="907256" y="5510754"/>
            <a:ext cx="280988" cy="491729"/>
            <a:chOff x="0" y="0"/>
            <a:chExt cx="374651" cy="655639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374651" cy="327820"/>
              <a:chOff x="0" y="0"/>
              <a:chExt cx="812800" cy="7112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821C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0" y="327820"/>
              <a:ext cx="374651" cy="327820"/>
              <a:chOff x="0" y="0"/>
              <a:chExt cx="812800" cy="7112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3D00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</p:grpSp>
      <p:sp>
        <p:nvSpPr>
          <p:cNvPr id="50" name="TextBox 50"/>
          <p:cNvSpPr txBox="1"/>
          <p:nvPr/>
        </p:nvSpPr>
        <p:spPr>
          <a:xfrm>
            <a:off x="1567132" y="5539448"/>
            <a:ext cx="12265101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3D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Timeless Retrogaming. The Birth Of Video Games: Spacewar! And Beyond.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567132" y="5926164"/>
            <a:ext cx="1226510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Link: https://timelessretrogaming.com/the-birth-of-video-games-spacewar-and-beyond/</a:t>
            </a:r>
          </a:p>
        </p:txBody>
      </p:sp>
      <p:grpSp>
        <p:nvGrpSpPr>
          <p:cNvPr id="52" name="Group 52"/>
          <p:cNvGrpSpPr/>
          <p:nvPr/>
        </p:nvGrpSpPr>
        <p:grpSpPr>
          <a:xfrm rot="-5400000">
            <a:off x="907256" y="7611335"/>
            <a:ext cx="280988" cy="491729"/>
            <a:chOff x="0" y="0"/>
            <a:chExt cx="374651" cy="655639"/>
          </a:xfrm>
        </p:grpSpPr>
        <p:grpSp>
          <p:nvGrpSpPr>
            <p:cNvPr id="53" name="Group 53"/>
            <p:cNvGrpSpPr/>
            <p:nvPr/>
          </p:nvGrpSpPr>
          <p:grpSpPr>
            <a:xfrm>
              <a:off x="0" y="0"/>
              <a:ext cx="374651" cy="327820"/>
              <a:chOff x="0" y="0"/>
              <a:chExt cx="812800" cy="7112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821C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0" y="327820"/>
              <a:ext cx="374651" cy="327820"/>
              <a:chOff x="0" y="0"/>
              <a:chExt cx="812800" cy="7112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3D00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</p:grpSp>
      <p:sp>
        <p:nvSpPr>
          <p:cNvPr id="59" name="TextBox 59"/>
          <p:cNvSpPr txBox="1"/>
          <p:nvPr/>
        </p:nvSpPr>
        <p:spPr>
          <a:xfrm>
            <a:off x="1567132" y="7640030"/>
            <a:ext cx="13333311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3D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cryoCode YouTube Channel. The History of Lisp and Early Artificial Intelligence.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567132" y="8026745"/>
            <a:ext cx="12485486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Link: https://youtu.be/G3FDnNZF5uA?si=C_iA3lqDKhSOuKdP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350" y="223064"/>
            <a:ext cx="17259300" cy="42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830"/>
              </a:lnSpc>
            </a:pPr>
            <a:r>
              <a:rPr lang="en-US" sz="24878" u="none" strike="noStrike">
                <a:solidFill>
                  <a:srgbClr val="C1108B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id="3" name="Freeform 3"/>
          <p:cNvSpPr/>
          <p:nvPr/>
        </p:nvSpPr>
        <p:spPr>
          <a:xfrm rot="-5819192">
            <a:off x="13733112" y="341205"/>
            <a:ext cx="4463682" cy="7624911"/>
          </a:xfrm>
          <a:custGeom>
            <a:avLst/>
            <a:gdLst/>
            <a:ahLst/>
            <a:cxnLst/>
            <a:rect l="l" t="t" r="r" b="b"/>
            <a:pathLst>
              <a:path w="4463682" h="7624911">
                <a:moveTo>
                  <a:pt x="0" y="0"/>
                </a:moveTo>
                <a:lnTo>
                  <a:pt x="4463682" y="0"/>
                </a:lnTo>
                <a:lnTo>
                  <a:pt x="4463682" y="7624911"/>
                </a:lnTo>
                <a:lnTo>
                  <a:pt x="0" y="7624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90853" y="4486995"/>
            <a:ext cx="9833575" cy="5232810"/>
          </a:xfrm>
          <a:custGeom>
            <a:avLst/>
            <a:gdLst/>
            <a:ahLst/>
            <a:cxnLst/>
            <a:rect l="l" t="t" r="r" b="b"/>
            <a:pathLst>
              <a:path w="9833575" h="5232810">
                <a:moveTo>
                  <a:pt x="0" y="0"/>
                </a:moveTo>
                <a:lnTo>
                  <a:pt x="9833575" y="0"/>
                </a:lnTo>
                <a:lnTo>
                  <a:pt x="9833575" y="5232810"/>
                </a:lnTo>
                <a:lnTo>
                  <a:pt x="0" y="523281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29694" y="4703256"/>
            <a:ext cx="5505094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Seorang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ilmuwan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 Amerika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Serikat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 yang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ikut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 men-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sukseskan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perkembangan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dalam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bidang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grafika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komputer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dengan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 salah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satu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karyanya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yaitu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 Semi-Bold" panose="020B0604020202020204" charset="0"/>
                <a:sym typeface="Montserrat"/>
              </a:rPr>
              <a:t> </a:t>
            </a:r>
            <a:r>
              <a:rPr lang="en-US" sz="21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Spacewar!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3679" y="499289"/>
            <a:ext cx="4449298" cy="18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278"/>
              </a:lnSpc>
            </a:pPr>
            <a:r>
              <a:rPr lang="en-US" sz="10199" dirty="0">
                <a:solidFill>
                  <a:srgbClr val="000000"/>
                </a:solidFill>
                <a:latin typeface="Brittany Signature" pitchFamily="2" charset="0"/>
                <a:ea typeface="Brittany"/>
                <a:cs typeface="Brittany"/>
                <a:sym typeface="Brittany"/>
              </a:rPr>
              <a:t>First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9694" y="6990080"/>
            <a:ext cx="5505094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Mendedikasikan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dirinya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terus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belajar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bereksperimen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dalam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bidang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matematika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elektronika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dan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pemrograman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pada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saat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berada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di </a:t>
            </a:r>
            <a:r>
              <a:rPr lang="en-US" sz="21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Dartmouth College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di Hanover, Hampshire.</a:t>
            </a:r>
          </a:p>
        </p:txBody>
      </p:sp>
    </p:spTree>
  </p:cSld>
  <p:clrMapOvr>
    <a:masterClrMapping/>
  </p:clrMapOvr>
  <p:transition spd="med">
    <p:pull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2500" y="2142901"/>
            <a:ext cx="8115300" cy="4478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326"/>
              </a:lnSpc>
            </a:pPr>
            <a:r>
              <a:rPr lang="en-US" sz="17154" dirty="0">
                <a:solidFill>
                  <a:srgbClr val="E6E8DA"/>
                </a:solidFill>
                <a:latin typeface="Anton"/>
                <a:ea typeface="Anton"/>
                <a:cs typeface="Anton"/>
                <a:sym typeface="Anton"/>
              </a:rPr>
              <a:t>STEVE RUSSELL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2878078" y="7905804"/>
            <a:ext cx="503063" cy="287465"/>
            <a:chOff x="0" y="0"/>
            <a:chExt cx="670751" cy="383286"/>
          </a:xfrm>
        </p:grpSpPr>
        <p:grpSp>
          <p:nvGrpSpPr>
            <p:cNvPr id="6" name="Group 6"/>
            <p:cNvGrpSpPr/>
            <p:nvPr/>
          </p:nvGrpSpPr>
          <p:grpSpPr>
            <a:xfrm rot="-5399999">
              <a:off x="-23955" y="23955"/>
              <a:ext cx="383286" cy="335376"/>
              <a:chOff x="0" y="0"/>
              <a:chExt cx="812800" cy="7112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3D0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399999">
              <a:off x="311420" y="23955"/>
              <a:ext cx="383286" cy="335376"/>
              <a:chOff x="0" y="0"/>
              <a:chExt cx="812800" cy="7112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3D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12" name="Freeform 12"/>
          <p:cNvSpPr/>
          <p:nvPr/>
        </p:nvSpPr>
        <p:spPr>
          <a:xfrm flipV="1">
            <a:off x="6036844" y="2705100"/>
            <a:ext cx="1049756" cy="1049756"/>
          </a:xfrm>
          <a:custGeom>
            <a:avLst/>
            <a:gdLst/>
            <a:ahLst/>
            <a:cxnLst/>
            <a:rect l="l" t="t" r="r" b="b"/>
            <a:pathLst>
              <a:path w="1049756" h="1049756">
                <a:moveTo>
                  <a:pt x="0" y="1049755"/>
                </a:moveTo>
                <a:lnTo>
                  <a:pt x="1049756" y="1049755"/>
                </a:lnTo>
                <a:lnTo>
                  <a:pt x="1049756" y="0"/>
                </a:lnTo>
                <a:lnTo>
                  <a:pt x="0" y="0"/>
                </a:lnTo>
                <a:lnTo>
                  <a:pt x="0" y="104975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8541385"/>
            <a:ext cx="7317053" cy="68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</a:pPr>
            <a:r>
              <a:rPr lang="en-US" sz="1999" dirty="0">
                <a:solidFill>
                  <a:srgbClr val="E6E8DA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Lahir pada </a:t>
            </a:r>
            <a:r>
              <a:rPr lang="en-US" sz="1999" dirty="0" err="1">
                <a:solidFill>
                  <a:srgbClr val="E6E8DA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tahun</a:t>
            </a:r>
            <a:r>
              <a:rPr lang="en-US" sz="1999" dirty="0">
                <a:solidFill>
                  <a:srgbClr val="E6E8DA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 1937 di Hartford, Connecticut, Amerika </a:t>
            </a:r>
            <a:r>
              <a:rPr lang="en-US" sz="1999" dirty="0" err="1">
                <a:solidFill>
                  <a:srgbClr val="E6E8DA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Serikat</a:t>
            </a:r>
            <a:r>
              <a:rPr lang="en-US" sz="1999" dirty="0">
                <a:solidFill>
                  <a:srgbClr val="E6E8DA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, dan </a:t>
            </a:r>
            <a:r>
              <a:rPr lang="en-US" sz="1999" dirty="0" err="1">
                <a:solidFill>
                  <a:srgbClr val="E6E8DA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memiliki</a:t>
            </a:r>
            <a:r>
              <a:rPr lang="en-US" sz="1999" dirty="0">
                <a:solidFill>
                  <a:srgbClr val="E6E8DA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999" dirty="0" err="1">
                <a:solidFill>
                  <a:srgbClr val="E6E8DA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panggilan</a:t>
            </a:r>
            <a:r>
              <a:rPr lang="en-US" sz="1999" dirty="0">
                <a:solidFill>
                  <a:srgbClr val="E6E8DA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999" dirty="0" err="1">
                <a:solidFill>
                  <a:srgbClr val="E6E8DA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dengan</a:t>
            </a:r>
            <a:r>
              <a:rPr lang="en-US" sz="1999" dirty="0">
                <a:solidFill>
                  <a:srgbClr val="E6E8DA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 nama </a:t>
            </a:r>
            <a:r>
              <a:rPr lang="en-US" sz="1999" b="1" dirty="0">
                <a:solidFill>
                  <a:srgbClr val="E6E8DA"/>
                </a:solidFill>
                <a:latin typeface="Montserrat Semi-Bold" panose="020B0604020202020204" charset="0"/>
                <a:ea typeface="Montserrat Bold"/>
                <a:cs typeface="Montserrat Semi-Bold" panose="020B0604020202020204" charset="0"/>
                <a:sym typeface="Montserrat Bold"/>
              </a:rPr>
              <a:t>Slug</a:t>
            </a:r>
            <a:r>
              <a:rPr lang="en-US" sz="1999" dirty="0">
                <a:solidFill>
                  <a:srgbClr val="E6E8DA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822841"/>
            <a:ext cx="18048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 b="1">
                <a:solidFill>
                  <a:srgbClr val="E6E8DA"/>
                </a:solidFill>
                <a:latin typeface="Inter Bold"/>
                <a:ea typeface="Inter Bold"/>
                <a:cs typeface="Inter Bold"/>
                <a:sym typeface="Inter Bold"/>
              </a:rPr>
              <a:t>ABOUT HIM</a:t>
            </a:r>
          </a:p>
        </p:txBody>
      </p:sp>
      <p:sp>
        <p:nvSpPr>
          <p:cNvPr id="15" name="TextBox 15"/>
          <p:cNvSpPr txBox="1"/>
          <p:nvPr/>
        </p:nvSpPr>
        <p:spPr>
          <a:xfrm rot="21240255">
            <a:off x="985220" y="899628"/>
            <a:ext cx="4083795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</a:pPr>
            <a:r>
              <a:rPr lang="en-US" sz="7200" dirty="0">
                <a:solidFill>
                  <a:srgbClr val="FF3D00"/>
                </a:solidFill>
                <a:latin typeface="Brittany Signature" pitchFamily="2" charset="0"/>
                <a:ea typeface="Brittany"/>
                <a:cs typeface="Brittany"/>
                <a:sym typeface="Brittany"/>
              </a:rPr>
              <a:t>His name is</a:t>
            </a:r>
          </a:p>
        </p:txBody>
      </p:sp>
    </p:spTree>
  </p:cSld>
  <p:clrMapOvr>
    <a:masterClrMapping/>
  </p:clrMapOvr>
  <p:transition spd="med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406" y="3383159"/>
            <a:ext cx="18537963" cy="4324958"/>
            <a:chOff x="0" y="0"/>
            <a:chExt cx="24717284" cy="5766611"/>
          </a:xfrm>
        </p:grpSpPr>
        <p:sp>
          <p:nvSpPr>
            <p:cNvPr id="3" name="Freeform 3"/>
            <p:cNvSpPr/>
            <p:nvPr/>
          </p:nvSpPr>
          <p:spPr>
            <a:xfrm>
              <a:off x="8573028" y="0"/>
              <a:ext cx="8455441" cy="5766611"/>
            </a:xfrm>
            <a:custGeom>
              <a:avLst/>
              <a:gdLst/>
              <a:ahLst/>
              <a:cxnLst/>
              <a:rect l="l" t="t" r="r" b="b"/>
              <a:pathLst>
                <a:path w="8455441" h="5766611">
                  <a:moveTo>
                    <a:pt x="0" y="0"/>
                  </a:moveTo>
                  <a:lnTo>
                    <a:pt x="8455441" y="0"/>
                  </a:lnTo>
                  <a:lnTo>
                    <a:pt x="8455441" y="5766611"/>
                  </a:lnTo>
                  <a:lnTo>
                    <a:pt x="0" y="5766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7028469" y="0"/>
              <a:ext cx="7688814" cy="5766611"/>
            </a:xfrm>
            <a:custGeom>
              <a:avLst/>
              <a:gdLst/>
              <a:ahLst/>
              <a:cxnLst/>
              <a:rect l="l" t="t" r="r" b="b"/>
              <a:pathLst>
                <a:path w="7688814" h="5766611">
                  <a:moveTo>
                    <a:pt x="0" y="0"/>
                  </a:moveTo>
                  <a:lnTo>
                    <a:pt x="7688815" y="0"/>
                  </a:lnTo>
                  <a:lnTo>
                    <a:pt x="7688815" y="5766611"/>
                  </a:lnTo>
                  <a:lnTo>
                    <a:pt x="0" y="5766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8573028" cy="5766611"/>
            </a:xfrm>
            <a:custGeom>
              <a:avLst/>
              <a:gdLst/>
              <a:ahLst/>
              <a:cxnLst/>
              <a:rect l="l" t="t" r="r" b="b"/>
              <a:pathLst>
                <a:path w="8573028" h="5766611">
                  <a:moveTo>
                    <a:pt x="0" y="0"/>
                  </a:moveTo>
                  <a:lnTo>
                    <a:pt x="8573028" y="0"/>
                  </a:lnTo>
                  <a:lnTo>
                    <a:pt x="8573028" y="5766611"/>
                  </a:lnTo>
                  <a:lnTo>
                    <a:pt x="0" y="5766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422027" y="7696772"/>
            <a:ext cx="19091027" cy="2628328"/>
            <a:chOff x="0" y="0"/>
            <a:chExt cx="24326670" cy="3349137"/>
          </a:xfrm>
        </p:grpSpPr>
        <p:sp>
          <p:nvSpPr>
            <p:cNvPr id="7" name="Freeform 7"/>
            <p:cNvSpPr/>
            <p:nvPr/>
          </p:nvSpPr>
          <p:spPr>
            <a:xfrm>
              <a:off x="4979050" y="0"/>
              <a:ext cx="4910758" cy="3349137"/>
            </a:xfrm>
            <a:custGeom>
              <a:avLst/>
              <a:gdLst/>
              <a:ahLst/>
              <a:cxnLst/>
              <a:rect l="l" t="t" r="r" b="b"/>
              <a:pathLst>
                <a:path w="4910758" h="3349137">
                  <a:moveTo>
                    <a:pt x="0" y="0"/>
                  </a:moveTo>
                  <a:lnTo>
                    <a:pt x="4910758" y="0"/>
                  </a:lnTo>
                  <a:lnTo>
                    <a:pt x="4910758" y="3349137"/>
                  </a:lnTo>
                  <a:lnTo>
                    <a:pt x="0" y="3349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889808" y="0"/>
              <a:ext cx="4465516" cy="3349137"/>
            </a:xfrm>
            <a:custGeom>
              <a:avLst/>
              <a:gdLst/>
              <a:ahLst/>
              <a:cxnLst/>
              <a:rect l="l" t="t" r="r" b="b"/>
              <a:pathLst>
                <a:path w="4465516" h="3349137">
                  <a:moveTo>
                    <a:pt x="0" y="0"/>
                  </a:moveTo>
                  <a:lnTo>
                    <a:pt x="4465516" y="0"/>
                  </a:lnTo>
                  <a:lnTo>
                    <a:pt x="4465516" y="3349137"/>
                  </a:lnTo>
                  <a:lnTo>
                    <a:pt x="0" y="3349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979050" cy="3349137"/>
            </a:xfrm>
            <a:custGeom>
              <a:avLst/>
              <a:gdLst/>
              <a:ahLst/>
              <a:cxnLst/>
              <a:rect l="l" t="t" r="r" b="b"/>
              <a:pathLst>
                <a:path w="4979050" h="3349137">
                  <a:moveTo>
                    <a:pt x="0" y="0"/>
                  </a:moveTo>
                  <a:lnTo>
                    <a:pt x="4979050" y="0"/>
                  </a:lnTo>
                  <a:lnTo>
                    <a:pt x="4979050" y="3349137"/>
                  </a:lnTo>
                  <a:lnTo>
                    <a:pt x="0" y="3349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399205" y="0"/>
              <a:ext cx="4927466" cy="3349137"/>
            </a:xfrm>
            <a:custGeom>
              <a:avLst/>
              <a:gdLst/>
              <a:ahLst/>
              <a:cxnLst/>
              <a:rect l="l" t="t" r="r" b="b"/>
              <a:pathLst>
                <a:path w="4927466" h="3349137">
                  <a:moveTo>
                    <a:pt x="0" y="0"/>
                  </a:moveTo>
                  <a:lnTo>
                    <a:pt x="4927465" y="0"/>
                  </a:lnTo>
                  <a:lnTo>
                    <a:pt x="4927465" y="3349137"/>
                  </a:lnTo>
                  <a:lnTo>
                    <a:pt x="0" y="3349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4355324" y="0"/>
              <a:ext cx="5043881" cy="3349137"/>
            </a:xfrm>
            <a:custGeom>
              <a:avLst/>
              <a:gdLst/>
              <a:ahLst/>
              <a:cxnLst/>
              <a:rect l="l" t="t" r="r" b="b"/>
              <a:pathLst>
                <a:path w="5043881" h="3349137">
                  <a:moveTo>
                    <a:pt x="0" y="0"/>
                  </a:moveTo>
                  <a:lnTo>
                    <a:pt x="5043881" y="0"/>
                  </a:lnTo>
                  <a:lnTo>
                    <a:pt x="5043881" y="3349137"/>
                  </a:lnTo>
                  <a:lnTo>
                    <a:pt x="0" y="3349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-455292" y="-213269"/>
            <a:ext cx="22228164" cy="10500269"/>
            <a:chOff x="0" y="0"/>
            <a:chExt cx="29637552" cy="14000358"/>
          </a:xfrm>
        </p:grpSpPr>
        <p:sp>
          <p:nvSpPr>
            <p:cNvPr id="19" name="Freeform 19"/>
            <p:cNvSpPr/>
            <p:nvPr/>
          </p:nvSpPr>
          <p:spPr>
            <a:xfrm flipH="1" flipV="1">
              <a:off x="0" y="0"/>
              <a:ext cx="9893587" cy="14000358"/>
            </a:xfrm>
            <a:custGeom>
              <a:avLst/>
              <a:gdLst/>
              <a:ahLst/>
              <a:cxnLst/>
              <a:rect l="l" t="t" r="r" b="b"/>
              <a:pathLst>
                <a:path w="9893587" h="14000358">
                  <a:moveTo>
                    <a:pt x="9893587" y="14000358"/>
                  </a:moveTo>
                  <a:lnTo>
                    <a:pt x="0" y="14000358"/>
                  </a:lnTo>
                  <a:lnTo>
                    <a:pt x="0" y="0"/>
                  </a:lnTo>
                  <a:lnTo>
                    <a:pt x="9893587" y="0"/>
                  </a:lnTo>
                  <a:lnTo>
                    <a:pt x="9893587" y="14000358"/>
                  </a:lnTo>
                  <a:close/>
                </a:path>
              </a:pathLst>
            </a:custGeom>
            <a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flipH="1" flipV="1">
              <a:off x="9875779" y="0"/>
              <a:ext cx="9893587" cy="14000358"/>
            </a:xfrm>
            <a:custGeom>
              <a:avLst/>
              <a:gdLst/>
              <a:ahLst/>
              <a:cxnLst/>
              <a:rect l="l" t="t" r="r" b="b"/>
              <a:pathLst>
                <a:path w="9893587" h="14000358">
                  <a:moveTo>
                    <a:pt x="9893587" y="14000358"/>
                  </a:moveTo>
                  <a:lnTo>
                    <a:pt x="0" y="14000358"/>
                  </a:lnTo>
                  <a:lnTo>
                    <a:pt x="0" y="0"/>
                  </a:lnTo>
                  <a:lnTo>
                    <a:pt x="9893587" y="0"/>
                  </a:lnTo>
                  <a:lnTo>
                    <a:pt x="9893587" y="14000358"/>
                  </a:lnTo>
                  <a:close/>
                </a:path>
              </a:pathLst>
            </a:custGeom>
            <a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flipH="1" flipV="1">
              <a:off x="19743966" y="0"/>
              <a:ext cx="9893587" cy="14000358"/>
            </a:xfrm>
            <a:custGeom>
              <a:avLst/>
              <a:gdLst/>
              <a:ahLst/>
              <a:cxnLst/>
              <a:rect l="l" t="t" r="r" b="b"/>
              <a:pathLst>
                <a:path w="9893587" h="14000358">
                  <a:moveTo>
                    <a:pt x="9893586" y="14000358"/>
                  </a:moveTo>
                  <a:lnTo>
                    <a:pt x="0" y="14000358"/>
                  </a:lnTo>
                  <a:lnTo>
                    <a:pt x="0" y="0"/>
                  </a:lnTo>
                  <a:lnTo>
                    <a:pt x="9893586" y="0"/>
                  </a:lnTo>
                  <a:lnTo>
                    <a:pt x="9893586" y="14000358"/>
                  </a:lnTo>
                  <a:close/>
                </a:path>
              </a:pathLst>
            </a:custGeom>
            <a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d-ID"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-2087200" y="838200"/>
            <a:ext cx="22462399" cy="427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9"/>
              </a:lnSpc>
            </a:pPr>
            <a:r>
              <a:rPr lang="en-US" sz="24999">
                <a:solidFill>
                  <a:srgbClr val="E6E8DA"/>
                </a:solidFill>
                <a:latin typeface="Anton"/>
                <a:ea typeface="Anton"/>
                <a:cs typeface="Anton"/>
                <a:sym typeface="Anton"/>
              </a:rPr>
              <a:t>CONTRIBUTION</a:t>
            </a:r>
          </a:p>
        </p:txBody>
      </p:sp>
      <p:sp>
        <p:nvSpPr>
          <p:cNvPr id="23" name="TextBox 23"/>
          <p:cNvSpPr txBox="1"/>
          <p:nvPr/>
        </p:nvSpPr>
        <p:spPr>
          <a:xfrm rot="-119999">
            <a:off x="951364" y="392289"/>
            <a:ext cx="9940703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599"/>
              </a:lnSpc>
            </a:pPr>
            <a:r>
              <a:rPr lang="en-US" sz="9000" dirty="0">
                <a:solidFill>
                  <a:srgbClr val="FF3D00"/>
                </a:solidFill>
                <a:latin typeface="Brittany Signature" pitchFamily="2" charset="0"/>
                <a:ea typeface="Brittany"/>
                <a:cs typeface="Brittany"/>
                <a:sym typeface="Brittany"/>
              </a:rPr>
              <a:t>His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96525"/>
          </a:xfrm>
          <a:custGeom>
            <a:avLst/>
            <a:gdLst/>
            <a:ahLst/>
            <a:cxnLst/>
            <a:rect l="l" t="t" r="r" b="b"/>
            <a:pathLst>
              <a:path w="18288000" h="10296525">
                <a:moveTo>
                  <a:pt x="0" y="0"/>
                </a:moveTo>
                <a:lnTo>
                  <a:pt x="18288000" y="0"/>
                </a:lnTo>
                <a:lnTo>
                  <a:pt x="18288000" y="10296525"/>
                </a:lnTo>
                <a:lnTo>
                  <a:pt x="0" y="1029652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14346" y="-111507"/>
            <a:ext cx="18478686" cy="10497345"/>
            <a:chOff x="0" y="0"/>
            <a:chExt cx="4866815" cy="2764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815" cy="2764733"/>
            </a:xfrm>
            <a:custGeom>
              <a:avLst/>
              <a:gdLst/>
              <a:ahLst/>
              <a:cxnLst/>
              <a:rect l="l" t="t" r="r" b="b"/>
              <a:pathLst>
                <a:path w="4866815" h="2764733">
                  <a:moveTo>
                    <a:pt x="0" y="0"/>
                  </a:moveTo>
                  <a:lnTo>
                    <a:pt x="4866815" y="0"/>
                  </a:lnTo>
                  <a:lnTo>
                    <a:pt x="4866815" y="2764733"/>
                  </a:lnTo>
                  <a:lnTo>
                    <a:pt x="0" y="2764733"/>
                  </a:lnTo>
                  <a:close/>
                </a:path>
              </a:pathLst>
            </a:custGeom>
            <a:solidFill>
              <a:srgbClr val="000000">
                <a:alpha val="6588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815" cy="2802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37927" y="0"/>
            <a:ext cx="1350073" cy="1350073"/>
            <a:chOff x="0" y="0"/>
            <a:chExt cx="361541" cy="3615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541" cy="361541"/>
            </a:xfrm>
            <a:custGeom>
              <a:avLst/>
              <a:gdLst/>
              <a:ahLst/>
              <a:cxnLst/>
              <a:rect l="l" t="t" r="r" b="b"/>
              <a:pathLst>
                <a:path w="361541" h="361541">
                  <a:moveTo>
                    <a:pt x="0" y="0"/>
                  </a:moveTo>
                  <a:lnTo>
                    <a:pt x="361541" y="0"/>
                  </a:lnTo>
                  <a:lnTo>
                    <a:pt x="361541" y="361541"/>
                  </a:lnTo>
                  <a:lnTo>
                    <a:pt x="0" y="361541"/>
                  </a:lnTo>
                  <a:close/>
                </a:path>
              </a:pathLst>
            </a:custGeom>
            <a:solidFill>
              <a:srgbClr val="E6E8D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61541" cy="409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47552" y="-18106"/>
            <a:ext cx="17020539" cy="404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44"/>
              </a:lnSpc>
            </a:pPr>
            <a:r>
              <a:rPr lang="en-US" sz="23603">
                <a:solidFill>
                  <a:srgbClr val="E6E8DA"/>
                </a:solidFill>
                <a:latin typeface="Anton"/>
                <a:ea typeface="Anton"/>
                <a:cs typeface="Anton"/>
                <a:sym typeface="Anton"/>
              </a:rPr>
              <a:t>SPACEWAR!</a:t>
            </a:r>
          </a:p>
        </p:txBody>
      </p:sp>
      <p:sp>
        <p:nvSpPr>
          <p:cNvPr id="10" name="Freeform 10"/>
          <p:cNvSpPr/>
          <p:nvPr/>
        </p:nvSpPr>
        <p:spPr>
          <a:xfrm flipH="1" flipV="1">
            <a:off x="17259300" y="300318"/>
            <a:ext cx="728382" cy="728382"/>
          </a:xfrm>
          <a:custGeom>
            <a:avLst/>
            <a:gdLst/>
            <a:ahLst/>
            <a:cxnLst/>
            <a:rect l="l" t="t" r="r" b="b"/>
            <a:pathLst>
              <a:path w="728382" h="728382">
                <a:moveTo>
                  <a:pt x="728382" y="728382"/>
                </a:moveTo>
                <a:lnTo>
                  <a:pt x="0" y="728382"/>
                </a:lnTo>
                <a:lnTo>
                  <a:pt x="0" y="0"/>
                </a:lnTo>
                <a:lnTo>
                  <a:pt x="728382" y="0"/>
                </a:lnTo>
                <a:lnTo>
                  <a:pt x="728382" y="72838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11777493" y="5975841"/>
            <a:ext cx="1865932" cy="0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-47625" y="6170161"/>
            <a:ext cx="5501819" cy="4126364"/>
          </a:xfrm>
          <a:custGeom>
            <a:avLst/>
            <a:gdLst/>
            <a:ahLst/>
            <a:cxnLst/>
            <a:rect l="l" t="t" r="r" b="b"/>
            <a:pathLst>
              <a:path w="5501819" h="4126364">
                <a:moveTo>
                  <a:pt x="0" y="0"/>
                </a:moveTo>
                <a:lnTo>
                  <a:pt x="5501819" y="0"/>
                </a:lnTo>
                <a:lnTo>
                  <a:pt x="5501819" y="4126364"/>
                </a:lnTo>
                <a:lnTo>
                  <a:pt x="0" y="412636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755806" y="5303375"/>
            <a:ext cx="7738566" cy="815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Video game digital </a:t>
            </a:r>
            <a:r>
              <a:rPr lang="en-US" sz="2399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pertama</a:t>
            </a:r>
            <a:r>
              <a:rPr lang="en-US" sz="2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di dunia</a:t>
            </a:r>
            <a:r>
              <a:rPr lang="en-US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yang </a:t>
            </a:r>
            <a:r>
              <a:rPr lang="en-US" sz="23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menggunakan</a:t>
            </a:r>
            <a:r>
              <a:rPr lang="en-US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teknologi</a:t>
            </a:r>
            <a:r>
              <a:rPr lang="en-US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revolusioner</a:t>
            </a:r>
            <a:r>
              <a:rPr lang="en-US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sp>
        <p:nvSpPr>
          <p:cNvPr id="14" name="TextBox 14"/>
          <p:cNvSpPr txBox="1"/>
          <p:nvPr/>
        </p:nvSpPr>
        <p:spPr>
          <a:xfrm rot="-119999">
            <a:off x="796986" y="2567732"/>
            <a:ext cx="13599583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299"/>
              </a:lnSpc>
            </a:pPr>
            <a:r>
              <a:rPr lang="en-US" sz="9499" dirty="0">
                <a:solidFill>
                  <a:srgbClr val="FF3D00"/>
                </a:solidFill>
                <a:latin typeface="Brittany Signature" pitchFamily="2" charset="0"/>
                <a:ea typeface="Brittany"/>
                <a:cs typeface="Brittany"/>
                <a:sym typeface="Brittany"/>
              </a:rPr>
              <a:t>Development</a:t>
            </a:r>
          </a:p>
        </p:txBody>
      </p:sp>
      <p:sp>
        <p:nvSpPr>
          <p:cNvPr id="15" name="AutoShape 15"/>
          <p:cNvSpPr/>
          <p:nvPr/>
        </p:nvSpPr>
        <p:spPr>
          <a:xfrm>
            <a:off x="5022506" y="6396228"/>
            <a:ext cx="0" cy="1503621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3934735" y="5730096"/>
            <a:ext cx="3957182" cy="815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 b="1" dirty="0">
                <a:solidFill>
                  <a:srgbClr val="FF3D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 Model Railroad Club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06160" y="5326235"/>
            <a:ext cx="395718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9"/>
              </a:lnSpc>
              <a:spcBef>
                <a:spcPct val="0"/>
              </a:spcBef>
            </a:pPr>
            <a:r>
              <a:rPr lang="en-US" sz="20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Dikembangkan</a:t>
            </a:r>
            <a:r>
              <a:rPr lang="en-US" sz="20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bersama</a:t>
            </a:r>
            <a:endParaRPr lang="en-US" sz="20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522650" y="6669261"/>
            <a:ext cx="66997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35443" y="7008308"/>
            <a:ext cx="3957182" cy="815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Massachusetts</a:t>
            </a:r>
          </a:p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Institute of Technology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32006" y="8357049"/>
            <a:ext cx="10861898" cy="123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Bertemakan</a:t>
            </a:r>
            <a:r>
              <a:rPr lang="en-US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pertempuran</a:t>
            </a:r>
            <a:r>
              <a:rPr lang="en-US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luar</a:t>
            </a:r>
            <a:r>
              <a:rPr lang="en-US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angkasa</a:t>
            </a:r>
            <a:endParaRPr lang="en-US" sz="23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r>
              <a:rPr lang="en-US" sz="23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menggunakan</a:t>
            </a:r>
            <a:r>
              <a:rPr lang="en-US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pesawat</a:t>
            </a:r>
            <a:r>
              <a:rPr lang="en-US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luar</a:t>
            </a:r>
            <a:r>
              <a:rPr lang="en-US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angkasa</a:t>
            </a:r>
            <a:r>
              <a:rPr lang="en-US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yang </a:t>
            </a:r>
            <a:r>
              <a:rPr lang="en-US" sz="23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terdiri</a:t>
            </a:r>
            <a:r>
              <a:rPr lang="en-US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2 </a:t>
            </a:r>
            <a:r>
              <a:rPr lang="en-US" sz="23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pemain</a:t>
            </a:r>
            <a:r>
              <a:rPr lang="en-US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Fokusnya</a:t>
            </a:r>
            <a:r>
              <a:rPr lang="en-US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yaitu</a:t>
            </a:r>
            <a:r>
              <a:rPr lang="en-US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mengumpulkan</a:t>
            </a:r>
            <a:r>
              <a:rPr lang="en-US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poin</a:t>
            </a:r>
            <a:r>
              <a:rPr lang="en-US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sebanyak-banyaknya</a:t>
            </a:r>
            <a:r>
              <a:rPr lang="en-US" sz="2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15685" y="2072906"/>
            <a:ext cx="2699287" cy="1608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169"/>
              </a:lnSpc>
            </a:pPr>
            <a:r>
              <a:rPr lang="en-US" sz="9406">
                <a:solidFill>
                  <a:srgbClr val="E6E8DA"/>
                </a:solidFill>
                <a:latin typeface="Anton"/>
                <a:ea typeface="Anton"/>
                <a:cs typeface="Anton"/>
                <a:sym typeface="Anton"/>
              </a:rPr>
              <a:t>1962</a:t>
            </a:r>
          </a:p>
        </p:txBody>
      </p:sp>
    </p:spTree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96525"/>
          </a:xfrm>
          <a:custGeom>
            <a:avLst/>
            <a:gdLst/>
            <a:ahLst/>
            <a:cxnLst/>
            <a:rect l="l" t="t" r="r" b="b"/>
            <a:pathLst>
              <a:path w="18288000" h="10296525">
                <a:moveTo>
                  <a:pt x="0" y="0"/>
                </a:moveTo>
                <a:lnTo>
                  <a:pt x="18288000" y="0"/>
                </a:lnTo>
                <a:lnTo>
                  <a:pt x="18288000" y="10296525"/>
                </a:lnTo>
                <a:lnTo>
                  <a:pt x="0" y="1029652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478686" cy="10497345"/>
            <a:chOff x="0" y="0"/>
            <a:chExt cx="4866815" cy="2764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815" cy="2764733"/>
            </a:xfrm>
            <a:custGeom>
              <a:avLst/>
              <a:gdLst/>
              <a:ahLst/>
              <a:cxnLst/>
              <a:rect l="l" t="t" r="r" b="b"/>
              <a:pathLst>
                <a:path w="4866815" h="2764733">
                  <a:moveTo>
                    <a:pt x="0" y="0"/>
                  </a:moveTo>
                  <a:lnTo>
                    <a:pt x="4866815" y="0"/>
                  </a:lnTo>
                  <a:lnTo>
                    <a:pt x="4866815" y="2764733"/>
                  </a:lnTo>
                  <a:lnTo>
                    <a:pt x="0" y="2764733"/>
                  </a:lnTo>
                  <a:close/>
                </a:path>
              </a:pathLst>
            </a:custGeom>
            <a:solidFill>
              <a:srgbClr val="000000">
                <a:alpha val="6588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815" cy="2802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37927" y="0"/>
            <a:ext cx="1350073" cy="1350073"/>
            <a:chOff x="0" y="0"/>
            <a:chExt cx="361541" cy="3615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541" cy="361541"/>
            </a:xfrm>
            <a:custGeom>
              <a:avLst/>
              <a:gdLst/>
              <a:ahLst/>
              <a:cxnLst/>
              <a:rect l="l" t="t" r="r" b="b"/>
              <a:pathLst>
                <a:path w="361541" h="361541">
                  <a:moveTo>
                    <a:pt x="0" y="0"/>
                  </a:moveTo>
                  <a:lnTo>
                    <a:pt x="361541" y="0"/>
                  </a:lnTo>
                  <a:lnTo>
                    <a:pt x="361541" y="361541"/>
                  </a:lnTo>
                  <a:lnTo>
                    <a:pt x="0" y="361541"/>
                  </a:lnTo>
                  <a:close/>
                </a:path>
              </a:pathLst>
            </a:custGeom>
            <a:solidFill>
              <a:srgbClr val="E6E8D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61541" cy="409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 flipV="1">
            <a:off x="17259300" y="300318"/>
            <a:ext cx="728382" cy="728382"/>
          </a:xfrm>
          <a:custGeom>
            <a:avLst/>
            <a:gdLst/>
            <a:ahLst/>
            <a:cxnLst/>
            <a:rect l="l" t="t" r="r" b="b"/>
            <a:pathLst>
              <a:path w="728382" h="728382">
                <a:moveTo>
                  <a:pt x="728382" y="728382"/>
                </a:moveTo>
                <a:lnTo>
                  <a:pt x="0" y="728382"/>
                </a:lnTo>
                <a:lnTo>
                  <a:pt x="0" y="0"/>
                </a:lnTo>
                <a:lnTo>
                  <a:pt x="728382" y="0"/>
                </a:lnTo>
                <a:lnTo>
                  <a:pt x="728382" y="72838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11728543" y="7520753"/>
            <a:ext cx="1865932" cy="0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>
            <a:spLocks/>
          </p:cNvSpPr>
          <p:nvPr/>
        </p:nvSpPr>
        <p:spPr>
          <a:xfrm>
            <a:off x="0" y="6170161"/>
            <a:ext cx="5501819" cy="4126364"/>
          </a:xfrm>
          <a:custGeom>
            <a:avLst/>
            <a:gdLst/>
            <a:ahLst/>
            <a:cxnLst/>
            <a:rect l="l" t="t" r="r" b="b"/>
            <a:pathLst>
              <a:path w="5501819" h="4126364">
                <a:moveTo>
                  <a:pt x="0" y="0"/>
                </a:moveTo>
                <a:lnTo>
                  <a:pt x="5501819" y="0"/>
                </a:lnTo>
                <a:lnTo>
                  <a:pt x="5501819" y="4126364"/>
                </a:lnTo>
                <a:lnTo>
                  <a:pt x="0" y="412636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338037" y="722150"/>
            <a:ext cx="8329149" cy="4325836"/>
            <a:chOff x="0" y="0"/>
            <a:chExt cx="11105533" cy="576778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408733"/>
              <a:ext cx="11105533" cy="5359047"/>
              <a:chOff x="0" y="0"/>
              <a:chExt cx="2193685" cy="105857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193685" cy="1058577"/>
              </a:xfrm>
              <a:custGeom>
                <a:avLst/>
                <a:gdLst/>
                <a:ahLst/>
                <a:cxnLst/>
                <a:rect l="l" t="t" r="r" b="b"/>
                <a:pathLst>
                  <a:path w="2193685" h="1058577">
                    <a:moveTo>
                      <a:pt x="20449" y="0"/>
                    </a:moveTo>
                    <a:lnTo>
                      <a:pt x="2173237" y="0"/>
                    </a:lnTo>
                    <a:cubicBezTo>
                      <a:pt x="2178660" y="0"/>
                      <a:pt x="2183861" y="2154"/>
                      <a:pt x="2187696" y="5989"/>
                    </a:cubicBezTo>
                    <a:cubicBezTo>
                      <a:pt x="2191531" y="9824"/>
                      <a:pt x="2193685" y="15026"/>
                      <a:pt x="2193685" y="20449"/>
                    </a:cubicBezTo>
                    <a:lnTo>
                      <a:pt x="2193685" y="1038128"/>
                    </a:lnTo>
                    <a:cubicBezTo>
                      <a:pt x="2193685" y="1043552"/>
                      <a:pt x="2191531" y="1048753"/>
                      <a:pt x="2187696" y="1052588"/>
                    </a:cubicBezTo>
                    <a:cubicBezTo>
                      <a:pt x="2183861" y="1056423"/>
                      <a:pt x="2178660" y="1058577"/>
                      <a:pt x="2173237" y="1058577"/>
                    </a:cubicBezTo>
                    <a:lnTo>
                      <a:pt x="20449" y="1058577"/>
                    </a:lnTo>
                    <a:cubicBezTo>
                      <a:pt x="15026" y="1058577"/>
                      <a:pt x="9824" y="1056423"/>
                      <a:pt x="5989" y="1052588"/>
                    </a:cubicBezTo>
                    <a:cubicBezTo>
                      <a:pt x="2154" y="1048753"/>
                      <a:pt x="0" y="1043552"/>
                      <a:pt x="0" y="1038128"/>
                    </a:cubicBezTo>
                    <a:lnTo>
                      <a:pt x="0" y="20449"/>
                    </a:lnTo>
                    <a:cubicBezTo>
                      <a:pt x="0" y="15026"/>
                      <a:pt x="2154" y="9824"/>
                      <a:pt x="5989" y="5989"/>
                    </a:cubicBezTo>
                    <a:cubicBezTo>
                      <a:pt x="9824" y="2154"/>
                      <a:pt x="15026" y="0"/>
                      <a:pt x="20449" y="0"/>
                    </a:cubicBez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  <a:ln w="38100" cap="rnd">
                <a:solidFill>
                  <a:srgbClr val="E6E8DA">
                    <a:alpha val="49804"/>
                  </a:srgbClr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2193685" cy="10966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506690" y="0"/>
              <a:ext cx="6670660" cy="855644"/>
              <a:chOff x="0" y="0"/>
              <a:chExt cx="1317661" cy="16901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317661" cy="169016"/>
              </a:xfrm>
              <a:custGeom>
                <a:avLst/>
                <a:gdLst/>
                <a:ahLst/>
                <a:cxnLst/>
                <a:rect l="l" t="t" r="r" b="b"/>
                <a:pathLst>
                  <a:path w="1317661" h="169016">
                    <a:moveTo>
                      <a:pt x="20117" y="0"/>
                    </a:moveTo>
                    <a:lnTo>
                      <a:pt x="1297544" y="0"/>
                    </a:lnTo>
                    <a:cubicBezTo>
                      <a:pt x="1308655" y="0"/>
                      <a:pt x="1317661" y="9007"/>
                      <a:pt x="1317661" y="20117"/>
                    </a:cubicBezTo>
                    <a:lnTo>
                      <a:pt x="1317661" y="148899"/>
                    </a:lnTo>
                    <a:cubicBezTo>
                      <a:pt x="1317661" y="154235"/>
                      <a:pt x="1315542" y="159351"/>
                      <a:pt x="1311769" y="163124"/>
                    </a:cubicBezTo>
                    <a:cubicBezTo>
                      <a:pt x="1307996" y="166897"/>
                      <a:pt x="1302880" y="169016"/>
                      <a:pt x="1297544" y="169016"/>
                    </a:cubicBezTo>
                    <a:lnTo>
                      <a:pt x="20117" y="169016"/>
                    </a:lnTo>
                    <a:cubicBezTo>
                      <a:pt x="14782" y="169016"/>
                      <a:pt x="9665" y="166897"/>
                      <a:pt x="5892" y="163124"/>
                    </a:cubicBezTo>
                    <a:cubicBezTo>
                      <a:pt x="2119" y="159351"/>
                      <a:pt x="0" y="154235"/>
                      <a:pt x="0" y="148899"/>
                    </a:cubicBezTo>
                    <a:lnTo>
                      <a:pt x="0" y="20117"/>
                    </a:lnTo>
                    <a:cubicBezTo>
                      <a:pt x="0" y="9007"/>
                      <a:pt x="9007" y="0"/>
                      <a:pt x="20117" y="0"/>
                    </a:cubicBezTo>
                    <a:close/>
                  </a:path>
                </a:pathLst>
              </a:custGeom>
              <a:solidFill>
                <a:srgbClr val="000000">
                  <a:alpha val="76863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317661" cy="2071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9" name="Freeform 19"/>
          <p:cNvSpPr/>
          <p:nvPr/>
        </p:nvSpPr>
        <p:spPr>
          <a:xfrm rot="-436656">
            <a:off x="14160829" y="2557781"/>
            <a:ext cx="3429725" cy="2277337"/>
          </a:xfrm>
          <a:custGeom>
            <a:avLst/>
            <a:gdLst/>
            <a:ahLst/>
            <a:cxnLst/>
            <a:rect l="l" t="t" r="r" b="b"/>
            <a:pathLst>
              <a:path w="3429725" h="2277337">
                <a:moveTo>
                  <a:pt x="0" y="0"/>
                </a:moveTo>
                <a:lnTo>
                  <a:pt x="3429725" y="0"/>
                </a:lnTo>
                <a:lnTo>
                  <a:pt x="3429725" y="2277338"/>
                </a:lnTo>
                <a:lnTo>
                  <a:pt x="0" y="22773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4351950">
            <a:off x="4560416" y="5675480"/>
            <a:ext cx="655272" cy="1506372"/>
          </a:xfrm>
          <a:custGeom>
            <a:avLst/>
            <a:gdLst/>
            <a:ahLst/>
            <a:cxnLst/>
            <a:rect l="l" t="t" r="r" b="b"/>
            <a:pathLst>
              <a:path w="655272" h="1506372">
                <a:moveTo>
                  <a:pt x="0" y="0"/>
                </a:moveTo>
                <a:lnTo>
                  <a:pt x="655272" y="0"/>
                </a:lnTo>
                <a:lnTo>
                  <a:pt x="655272" y="1506373"/>
                </a:lnTo>
                <a:lnTo>
                  <a:pt x="0" y="15063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741007">
            <a:off x="12492457" y="2728429"/>
            <a:ext cx="1873351" cy="910917"/>
          </a:xfrm>
          <a:custGeom>
            <a:avLst/>
            <a:gdLst/>
            <a:ahLst/>
            <a:cxnLst/>
            <a:rect l="l" t="t" r="r" b="b"/>
            <a:pathLst>
              <a:path w="1873351" h="910917">
                <a:moveTo>
                  <a:pt x="0" y="0"/>
                </a:moveTo>
                <a:lnTo>
                  <a:pt x="1873352" y="0"/>
                </a:lnTo>
                <a:lnTo>
                  <a:pt x="1873352" y="910917"/>
                </a:lnTo>
                <a:lnTo>
                  <a:pt x="0" y="9109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480278" y="-108874"/>
            <a:ext cx="6078643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3999"/>
              </a:lnSpc>
            </a:pPr>
            <a:r>
              <a:rPr lang="en-US" sz="9999">
                <a:solidFill>
                  <a:srgbClr val="E6E8DA"/>
                </a:solidFill>
                <a:latin typeface="Anton"/>
                <a:ea typeface="Anton"/>
                <a:cs typeface="Anton"/>
                <a:sym typeface="Anton"/>
              </a:rPr>
              <a:t>SPACEWAR!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1294" y="783301"/>
            <a:ext cx="7738566" cy="47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F3D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Fakta </a:t>
            </a:r>
            <a:r>
              <a:rPr lang="en-US" sz="2799" b="1" dirty="0" err="1">
                <a:solidFill>
                  <a:srgbClr val="FF3D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Tentang</a:t>
            </a:r>
            <a:r>
              <a:rPr lang="en-US" sz="2799" b="1" dirty="0">
                <a:solidFill>
                  <a:srgbClr val="FF3D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Spacewar!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1770" y="1446877"/>
            <a:ext cx="7738566" cy="3208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5" lvl="1" indent="-259078" algn="l">
              <a:lnSpc>
                <a:spcPts val="431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Men-simulasikan efek gravitasi nyata</a:t>
            </a:r>
          </a:p>
          <a:p>
            <a:pPr marL="518155" lvl="1" indent="-259078" algn="l">
              <a:lnSpc>
                <a:spcPts val="431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Visual yang memukau pada eranya</a:t>
            </a:r>
          </a:p>
          <a:p>
            <a:pPr marL="518155" lvl="1" indent="-259078" algn="l">
              <a:lnSpc>
                <a:spcPts val="431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Dikembangkan dengan bahasa pemrograman Assembly</a:t>
            </a:r>
          </a:p>
          <a:p>
            <a:pPr marL="518155" lvl="1" indent="-259078" algn="l">
              <a:lnSpc>
                <a:spcPts val="431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Menggunakan </a:t>
            </a:r>
            <a:r>
              <a:rPr lang="en-US" sz="2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“Control Box”</a:t>
            </a: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untuk memainkannya.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28543" y="7680773"/>
            <a:ext cx="5567912" cy="123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Source code bersifat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karena dibagikan secara gratis oleh Steve Russell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991494" y="7652198"/>
            <a:ext cx="2657770" cy="41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3D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Open Source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86818" y="7396928"/>
            <a:ext cx="5293460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Dikembangkan dengan Mini Komputer </a:t>
            </a:r>
            <a:r>
              <a:rPr lang="en-US" sz="20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PDP-1</a:t>
            </a: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dari </a:t>
            </a:r>
            <a:r>
              <a:rPr lang="en-US" sz="20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Digital Equipment Corporation</a:t>
            </a: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(DEC)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56019" y="4087177"/>
            <a:ext cx="3488486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Controller khusus untuk memainkan Spacewar! pada zamannya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96525"/>
          </a:xfrm>
          <a:custGeom>
            <a:avLst/>
            <a:gdLst/>
            <a:ahLst/>
            <a:cxnLst/>
            <a:rect l="l" t="t" r="r" b="b"/>
            <a:pathLst>
              <a:path w="18288000" h="10296525">
                <a:moveTo>
                  <a:pt x="0" y="0"/>
                </a:moveTo>
                <a:lnTo>
                  <a:pt x="18288000" y="0"/>
                </a:lnTo>
                <a:lnTo>
                  <a:pt x="18288000" y="10296525"/>
                </a:lnTo>
                <a:lnTo>
                  <a:pt x="0" y="10296525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478686" cy="10497345"/>
            <a:chOff x="0" y="0"/>
            <a:chExt cx="4866815" cy="2764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815" cy="2764733"/>
            </a:xfrm>
            <a:custGeom>
              <a:avLst/>
              <a:gdLst/>
              <a:ahLst/>
              <a:cxnLst/>
              <a:rect l="l" t="t" r="r" b="b"/>
              <a:pathLst>
                <a:path w="4866815" h="2764733">
                  <a:moveTo>
                    <a:pt x="0" y="0"/>
                  </a:moveTo>
                  <a:lnTo>
                    <a:pt x="4866815" y="0"/>
                  </a:lnTo>
                  <a:lnTo>
                    <a:pt x="4866815" y="2764733"/>
                  </a:lnTo>
                  <a:lnTo>
                    <a:pt x="0" y="2764733"/>
                  </a:lnTo>
                  <a:close/>
                </a:path>
              </a:pathLst>
            </a:custGeom>
            <a:solidFill>
              <a:srgbClr val="000000">
                <a:alpha val="6588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815" cy="2802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37927" y="0"/>
            <a:ext cx="1350073" cy="1350073"/>
            <a:chOff x="0" y="0"/>
            <a:chExt cx="361541" cy="3615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541" cy="361541"/>
            </a:xfrm>
            <a:custGeom>
              <a:avLst/>
              <a:gdLst/>
              <a:ahLst/>
              <a:cxnLst/>
              <a:rect l="l" t="t" r="r" b="b"/>
              <a:pathLst>
                <a:path w="361541" h="361541">
                  <a:moveTo>
                    <a:pt x="0" y="0"/>
                  </a:moveTo>
                  <a:lnTo>
                    <a:pt x="361541" y="0"/>
                  </a:lnTo>
                  <a:lnTo>
                    <a:pt x="361541" y="361541"/>
                  </a:lnTo>
                  <a:lnTo>
                    <a:pt x="0" y="361541"/>
                  </a:lnTo>
                  <a:close/>
                </a:path>
              </a:pathLst>
            </a:custGeom>
            <a:solidFill>
              <a:srgbClr val="E6E8D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61541" cy="409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 flipV="1">
            <a:off x="17259300" y="300318"/>
            <a:ext cx="728382" cy="728382"/>
          </a:xfrm>
          <a:custGeom>
            <a:avLst/>
            <a:gdLst/>
            <a:ahLst/>
            <a:cxnLst/>
            <a:rect l="l" t="t" r="r" b="b"/>
            <a:pathLst>
              <a:path w="728382" h="728382">
                <a:moveTo>
                  <a:pt x="728382" y="728382"/>
                </a:moveTo>
                <a:lnTo>
                  <a:pt x="0" y="728382"/>
                </a:lnTo>
                <a:lnTo>
                  <a:pt x="0" y="0"/>
                </a:lnTo>
                <a:lnTo>
                  <a:pt x="728382" y="0"/>
                </a:lnTo>
                <a:lnTo>
                  <a:pt x="728382" y="72838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3657600" y="1599277"/>
            <a:ext cx="10972800" cy="8229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480278" y="-108874"/>
            <a:ext cx="6078643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3999"/>
              </a:lnSpc>
            </a:pPr>
            <a:r>
              <a:rPr lang="en-US" sz="9999">
                <a:solidFill>
                  <a:srgbClr val="E6E8DA"/>
                </a:solidFill>
                <a:latin typeface="Anton"/>
                <a:ea typeface="Anton"/>
                <a:cs typeface="Anton"/>
                <a:sym typeface="Anton"/>
              </a:rPr>
              <a:t>SPACEWAR!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75468" y="212879"/>
            <a:ext cx="562077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F3D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Preview</a:t>
            </a:r>
          </a:p>
        </p:txBody>
      </p:sp>
    </p:spTree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96525"/>
          </a:xfrm>
          <a:custGeom>
            <a:avLst/>
            <a:gdLst/>
            <a:ahLst/>
            <a:cxnLst/>
            <a:rect l="l" t="t" r="r" b="b"/>
            <a:pathLst>
              <a:path w="18288000" h="10296525">
                <a:moveTo>
                  <a:pt x="0" y="0"/>
                </a:moveTo>
                <a:lnTo>
                  <a:pt x="18288000" y="0"/>
                </a:lnTo>
                <a:lnTo>
                  <a:pt x="18288000" y="10296525"/>
                </a:lnTo>
                <a:lnTo>
                  <a:pt x="0" y="1029652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478686" cy="10497345"/>
            <a:chOff x="0" y="0"/>
            <a:chExt cx="4866815" cy="2764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815" cy="2764733"/>
            </a:xfrm>
            <a:custGeom>
              <a:avLst/>
              <a:gdLst/>
              <a:ahLst/>
              <a:cxnLst/>
              <a:rect l="l" t="t" r="r" b="b"/>
              <a:pathLst>
                <a:path w="4866815" h="2764733">
                  <a:moveTo>
                    <a:pt x="0" y="0"/>
                  </a:moveTo>
                  <a:lnTo>
                    <a:pt x="4866815" y="0"/>
                  </a:lnTo>
                  <a:lnTo>
                    <a:pt x="4866815" y="2764733"/>
                  </a:lnTo>
                  <a:lnTo>
                    <a:pt x="0" y="2764733"/>
                  </a:lnTo>
                  <a:close/>
                </a:path>
              </a:pathLst>
            </a:custGeom>
            <a:solidFill>
              <a:srgbClr val="000000">
                <a:alpha val="6588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815" cy="2802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37927" y="0"/>
            <a:ext cx="1350073" cy="1350073"/>
            <a:chOff x="0" y="0"/>
            <a:chExt cx="361541" cy="3615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541" cy="361541"/>
            </a:xfrm>
            <a:custGeom>
              <a:avLst/>
              <a:gdLst/>
              <a:ahLst/>
              <a:cxnLst/>
              <a:rect l="l" t="t" r="r" b="b"/>
              <a:pathLst>
                <a:path w="361541" h="361541">
                  <a:moveTo>
                    <a:pt x="0" y="0"/>
                  </a:moveTo>
                  <a:lnTo>
                    <a:pt x="361541" y="0"/>
                  </a:lnTo>
                  <a:lnTo>
                    <a:pt x="361541" y="361541"/>
                  </a:lnTo>
                  <a:lnTo>
                    <a:pt x="0" y="361541"/>
                  </a:lnTo>
                  <a:close/>
                </a:path>
              </a:pathLst>
            </a:custGeom>
            <a:solidFill>
              <a:srgbClr val="E6E8D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61541" cy="409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 flipV="1">
            <a:off x="17259300" y="300318"/>
            <a:ext cx="728382" cy="728382"/>
          </a:xfrm>
          <a:custGeom>
            <a:avLst/>
            <a:gdLst/>
            <a:ahLst/>
            <a:cxnLst/>
            <a:rect l="l" t="t" r="r" b="b"/>
            <a:pathLst>
              <a:path w="728382" h="728382">
                <a:moveTo>
                  <a:pt x="728382" y="728382"/>
                </a:moveTo>
                <a:lnTo>
                  <a:pt x="0" y="728382"/>
                </a:lnTo>
                <a:lnTo>
                  <a:pt x="0" y="0"/>
                </a:lnTo>
                <a:lnTo>
                  <a:pt x="728382" y="0"/>
                </a:lnTo>
                <a:lnTo>
                  <a:pt x="728382" y="72838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88823" y="1166206"/>
            <a:ext cx="9243780" cy="6157359"/>
          </a:xfrm>
          <a:custGeom>
            <a:avLst/>
            <a:gdLst/>
            <a:ahLst/>
            <a:cxnLst/>
            <a:rect l="l" t="t" r="r" b="b"/>
            <a:pathLst>
              <a:path w="9243780" h="6157359">
                <a:moveTo>
                  <a:pt x="0" y="0"/>
                </a:moveTo>
                <a:lnTo>
                  <a:pt x="9243780" y="0"/>
                </a:lnTo>
                <a:lnTo>
                  <a:pt x="9243780" y="6157358"/>
                </a:lnTo>
                <a:lnTo>
                  <a:pt x="0" y="615735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424299" y="3823300"/>
            <a:ext cx="8329264" cy="6017893"/>
            <a:chOff x="0" y="0"/>
            <a:chExt cx="11105686" cy="80238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105686" cy="8023858"/>
            </a:xfrm>
            <a:custGeom>
              <a:avLst/>
              <a:gdLst/>
              <a:ahLst/>
              <a:cxnLst/>
              <a:rect l="l" t="t" r="r" b="b"/>
              <a:pathLst>
                <a:path w="11105686" h="8023858">
                  <a:moveTo>
                    <a:pt x="0" y="0"/>
                  </a:moveTo>
                  <a:lnTo>
                    <a:pt x="11105686" y="0"/>
                  </a:lnTo>
                  <a:lnTo>
                    <a:pt x="11105686" y="8023858"/>
                  </a:lnTo>
                  <a:lnTo>
                    <a:pt x="0" y="8023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>
              <a:off x="914250" y="571031"/>
              <a:ext cx="1123321" cy="271895"/>
              <a:chOff x="0" y="0"/>
              <a:chExt cx="218425" cy="528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18425" cy="52869"/>
              </a:xfrm>
              <a:custGeom>
                <a:avLst/>
                <a:gdLst/>
                <a:ahLst/>
                <a:cxnLst/>
                <a:rect l="l" t="t" r="r" b="b"/>
                <a:pathLst>
                  <a:path w="218425" h="52869">
                    <a:moveTo>
                      <a:pt x="0" y="0"/>
                    </a:moveTo>
                    <a:lnTo>
                      <a:pt x="218425" y="0"/>
                    </a:lnTo>
                    <a:lnTo>
                      <a:pt x="218425" y="52869"/>
                    </a:lnTo>
                    <a:lnTo>
                      <a:pt x="0" y="5286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218425" cy="909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10480278" y="-108874"/>
            <a:ext cx="6078643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3999"/>
              </a:lnSpc>
            </a:pPr>
            <a:r>
              <a:rPr lang="en-US" sz="9999">
                <a:solidFill>
                  <a:srgbClr val="E6E8DA"/>
                </a:solidFill>
                <a:latin typeface="Anton"/>
                <a:ea typeface="Anton"/>
                <a:cs typeface="Anton"/>
                <a:sym typeface="Anton"/>
              </a:rPr>
              <a:t>SPACEWAR!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72575" y="331180"/>
            <a:ext cx="562077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F3D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 Fact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29195" y="2593767"/>
            <a:ext cx="6405171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Anda dapat </a:t>
            </a:r>
            <a:r>
              <a:rPr lang="en-US" sz="20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menginstall</a:t>
            </a: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lang="en-US" sz="20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memainkan </a:t>
            </a: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gamenya di laptop via Steam.</a:t>
            </a:r>
          </a:p>
        </p:txBody>
      </p:sp>
    </p:spTree>
  </p:cSld>
  <p:clrMapOvr>
    <a:masterClrMapping/>
  </p:clrMapOvr>
  <p:transition spd="slow"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46" y="-111507"/>
            <a:ext cx="18478686" cy="10497345"/>
          </a:xfrm>
          <a:custGeom>
            <a:avLst/>
            <a:gdLst/>
            <a:ahLst/>
            <a:cxnLst/>
            <a:rect l="l" t="t" r="r" b="b"/>
            <a:pathLst>
              <a:path w="18478686" h="12311425">
                <a:moveTo>
                  <a:pt x="0" y="0"/>
                </a:moveTo>
                <a:lnTo>
                  <a:pt x="18478686" y="0"/>
                </a:lnTo>
                <a:lnTo>
                  <a:pt x="18478686" y="12311425"/>
                </a:lnTo>
                <a:lnTo>
                  <a:pt x="0" y="1231142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14346" y="-111507"/>
            <a:ext cx="18478686" cy="10497345"/>
            <a:chOff x="0" y="0"/>
            <a:chExt cx="4866815" cy="2764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815" cy="2764733"/>
            </a:xfrm>
            <a:custGeom>
              <a:avLst/>
              <a:gdLst/>
              <a:ahLst/>
              <a:cxnLst/>
              <a:rect l="l" t="t" r="r" b="b"/>
              <a:pathLst>
                <a:path w="4866815" h="2764733">
                  <a:moveTo>
                    <a:pt x="4190" y="0"/>
                  </a:moveTo>
                  <a:lnTo>
                    <a:pt x="4862625" y="0"/>
                  </a:lnTo>
                  <a:cubicBezTo>
                    <a:pt x="4863736" y="0"/>
                    <a:pt x="4864802" y="441"/>
                    <a:pt x="4865588" y="1227"/>
                  </a:cubicBezTo>
                  <a:cubicBezTo>
                    <a:pt x="4866373" y="2013"/>
                    <a:pt x="4866815" y="3078"/>
                    <a:pt x="4866815" y="4190"/>
                  </a:cubicBezTo>
                  <a:lnTo>
                    <a:pt x="4866815" y="2760543"/>
                  </a:lnTo>
                  <a:cubicBezTo>
                    <a:pt x="4866815" y="2762857"/>
                    <a:pt x="4864939" y="2764733"/>
                    <a:pt x="4862625" y="2764733"/>
                  </a:cubicBezTo>
                  <a:lnTo>
                    <a:pt x="4190" y="2764733"/>
                  </a:lnTo>
                  <a:cubicBezTo>
                    <a:pt x="3078" y="2764733"/>
                    <a:pt x="2013" y="2764292"/>
                    <a:pt x="1227" y="2763506"/>
                  </a:cubicBezTo>
                  <a:cubicBezTo>
                    <a:pt x="441" y="2762720"/>
                    <a:pt x="0" y="2761654"/>
                    <a:pt x="0" y="2760543"/>
                  </a:cubicBezTo>
                  <a:lnTo>
                    <a:pt x="0" y="4190"/>
                  </a:lnTo>
                  <a:cubicBezTo>
                    <a:pt x="0" y="1876"/>
                    <a:pt x="1876" y="0"/>
                    <a:pt x="4190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815" cy="2802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37927" y="0"/>
            <a:ext cx="1350073" cy="1350073"/>
            <a:chOff x="0" y="0"/>
            <a:chExt cx="361541" cy="3615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541" cy="361541"/>
            </a:xfrm>
            <a:custGeom>
              <a:avLst/>
              <a:gdLst/>
              <a:ahLst/>
              <a:cxnLst/>
              <a:rect l="l" t="t" r="r" b="b"/>
              <a:pathLst>
                <a:path w="361541" h="361541">
                  <a:moveTo>
                    <a:pt x="0" y="0"/>
                  </a:moveTo>
                  <a:lnTo>
                    <a:pt x="361541" y="0"/>
                  </a:lnTo>
                  <a:lnTo>
                    <a:pt x="361541" y="361541"/>
                  </a:lnTo>
                  <a:lnTo>
                    <a:pt x="0" y="361541"/>
                  </a:lnTo>
                  <a:close/>
                </a:path>
              </a:pathLst>
            </a:custGeom>
            <a:solidFill>
              <a:srgbClr val="C2090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61541" cy="409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 flipV="1">
            <a:off x="17259300" y="300318"/>
            <a:ext cx="728382" cy="728382"/>
          </a:xfrm>
          <a:custGeom>
            <a:avLst/>
            <a:gdLst/>
            <a:ahLst/>
            <a:cxnLst/>
            <a:rect l="l" t="t" r="r" b="b"/>
            <a:pathLst>
              <a:path w="728382" h="728382">
                <a:moveTo>
                  <a:pt x="728382" y="728382"/>
                </a:moveTo>
                <a:lnTo>
                  <a:pt x="0" y="728382"/>
                </a:lnTo>
                <a:lnTo>
                  <a:pt x="0" y="0"/>
                </a:lnTo>
                <a:lnTo>
                  <a:pt x="728382" y="0"/>
                </a:lnTo>
                <a:lnTo>
                  <a:pt x="728382" y="72838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11644028" y="5634845"/>
            <a:ext cx="1865932" cy="0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9650" y="3906624"/>
            <a:ext cx="0" cy="825927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6897782" y="2841600"/>
            <a:ext cx="1430363" cy="1430363"/>
          </a:xfrm>
          <a:custGeom>
            <a:avLst/>
            <a:gdLst/>
            <a:ahLst/>
            <a:cxnLst/>
            <a:rect l="l" t="t" r="r" b="b"/>
            <a:pathLst>
              <a:path w="1430363" h="1430363">
                <a:moveTo>
                  <a:pt x="0" y="0"/>
                </a:moveTo>
                <a:lnTo>
                  <a:pt x="1430363" y="0"/>
                </a:lnTo>
                <a:lnTo>
                  <a:pt x="1430363" y="1430362"/>
                </a:lnTo>
                <a:lnTo>
                  <a:pt x="0" y="143036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039413" y="1646874"/>
            <a:ext cx="1147101" cy="1147101"/>
          </a:xfrm>
          <a:custGeom>
            <a:avLst/>
            <a:gdLst/>
            <a:ahLst/>
            <a:cxnLst/>
            <a:rect l="l" t="t" r="r" b="b"/>
            <a:pathLst>
              <a:path w="1147101" h="1147101">
                <a:moveTo>
                  <a:pt x="0" y="0"/>
                </a:moveTo>
                <a:lnTo>
                  <a:pt x="1147101" y="0"/>
                </a:lnTo>
                <a:lnTo>
                  <a:pt x="1147101" y="1147101"/>
                </a:lnTo>
                <a:lnTo>
                  <a:pt x="0" y="1147101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092803" y="5838070"/>
            <a:ext cx="395718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1958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4332617" y="6148586"/>
            <a:ext cx="1865932" cy="0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583390" y="6193052"/>
            <a:ext cx="0" cy="825927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13695070" y="7197585"/>
            <a:ext cx="4592930" cy="3089415"/>
          </a:xfrm>
          <a:custGeom>
            <a:avLst/>
            <a:gdLst/>
            <a:ahLst/>
            <a:cxnLst/>
            <a:rect l="l" t="t" r="r" b="b"/>
            <a:pathLst>
              <a:path w="4592930" h="3089415">
                <a:moveTo>
                  <a:pt x="0" y="0"/>
                </a:moveTo>
                <a:lnTo>
                  <a:pt x="4592930" y="0"/>
                </a:lnTo>
                <a:lnTo>
                  <a:pt x="4592930" y="3089415"/>
                </a:lnTo>
                <a:lnTo>
                  <a:pt x="0" y="3089415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47552" y="-18106"/>
            <a:ext cx="5208004" cy="404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44"/>
              </a:lnSpc>
            </a:pPr>
            <a:r>
              <a:rPr lang="en-US" sz="23603">
                <a:solidFill>
                  <a:srgbClr val="C20904"/>
                </a:solidFill>
                <a:latin typeface="Anton"/>
                <a:ea typeface="Anton"/>
                <a:cs typeface="Anton"/>
                <a:sym typeface="Anton"/>
              </a:rPr>
              <a:t>LISP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0341" y="4999251"/>
            <a:ext cx="11391529" cy="815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Merupakan bahasa pemrograman fungsional yang sangat berpengaruh dalam bidang </a:t>
            </a:r>
            <a:r>
              <a:rPr lang="en-US" sz="2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kecerdasan buatan</a:t>
            </a: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(AI) dan </a:t>
            </a:r>
            <a:r>
              <a:rPr lang="en-US" sz="2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pemrosesan simbolik</a:t>
            </a: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695070" y="5444370"/>
            <a:ext cx="2662870" cy="41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John McCarthy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74806" y="5088134"/>
            <a:ext cx="395718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Dikembangkan oleh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332617" y="5500885"/>
            <a:ext cx="27840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pada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3771" y="7637144"/>
            <a:ext cx="9800315" cy="181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5" lvl="1" indent="-259078" algn="l">
              <a:lnSpc>
                <a:spcPts val="431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Implementasi </a:t>
            </a:r>
            <a:r>
              <a:rPr lang="en-US" sz="2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interpreter LISP (IBM 704)</a:t>
            </a:r>
          </a:p>
          <a:p>
            <a:pPr marL="518155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Mengimplementasikan fungsi </a:t>
            </a:r>
            <a:r>
              <a:rPr lang="en-US" sz="2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</a:t>
            </a:r>
          </a:p>
          <a:p>
            <a:pPr marL="518155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Pengetahuan dan Source code interpreter LISP bersifat </a:t>
            </a:r>
            <a:r>
              <a:rPr lang="en-US" sz="2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Open Source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041282" y="1051273"/>
            <a:ext cx="9172753" cy="146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040"/>
              </a:lnSpc>
            </a:pPr>
            <a:r>
              <a:rPr lang="en-US" sz="8600">
                <a:solidFill>
                  <a:srgbClr val="E6E8DA"/>
                </a:solidFill>
                <a:latin typeface="Anton"/>
                <a:ea typeface="Anton"/>
                <a:cs typeface="Anton"/>
                <a:sym typeface="Anton"/>
              </a:rPr>
              <a:t>( LIST PROCESSOR 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041282" y="2418427"/>
            <a:ext cx="10631987" cy="119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00"/>
              </a:lnSpc>
            </a:pPr>
            <a:r>
              <a:rPr lang="en-US" sz="7000">
                <a:solidFill>
                  <a:srgbClr val="B7B1A3"/>
                </a:solidFill>
                <a:latin typeface="Anton"/>
                <a:ea typeface="Anton"/>
                <a:cs typeface="Anton"/>
                <a:sym typeface="Anton"/>
              </a:rPr>
              <a:t>PROGAMMING LANGUAGE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681530" y="6263203"/>
            <a:ext cx="1242310" cy="41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332617" y="6291461"/>
            <a:ext cx="152454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09780" y="7206141"/>
            <a:ext cx="11391529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Kontribusi Steve Russell</a:t>
            </a: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yaitu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424</Words>
  <Application>Microsoft Office PowerPoint</Application>
  <PresentationFormat>Kustom</PresentationFormat>
  <Paragraphs>74</Paragraphs>
  <Slides>11</Slides>
  <Notes>1</Notes>
  <HiddenSlides>0</HiddenSlides>
  <MMClips>1</MMClips>
  <ScaleCrop>false</ScaleCrop>
  <HeadingPairs>
    <vt:vector size="6" baseType="variant">
      <vt:variant>
        <vt:lpstr>Font Dipakai</vt:lpstr>
      </vt:variant>
      <vt:variant>
        <vt:i4>11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11</vt:i4>
      </vt:variant>
    </vt:vector>
  </HeadingPairs>
  <TitlesOfParts>
    <vt:vector size="23" baseType="lpstr">
      <vt:lpstr>Montserrat</vt:lpstr>
      <vt:lpstr>Inter Bold</vt:lpstr>
      <vt:lpstr>Anton</vt:lpstr>
      <vt:lpstr>Montserrat Medium</vt:lpstr>
      <vt:lpstr>Montserrat Bold</vt:lpstr>
      <vt:lpstr>Arial</vt:lpstr>
      <vt:lpstr>Fine Spring</vt:lpstr>
      <vt:lpstr>Montserrat Light</vt:lpstr>
      <vt:lpstr>Calibri</vt:lpstr>
      <vt:lpstr>Brittany Signature</vt:lpstr>
      <vt:lpstr>Montserrat Semi-Bold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Tokoh Perintis Grafika Komputer | Grafikom | Steve Russell</dc:title>
  <cp:lastModifiedBy>Abdul Adhim</cp:lastModifiedBy>
  <cp:revision>16</cp:revision>
  <dcterms:created xsi:type="dcterms:W3CDTF">2006-08-16T00:00:00Z</dcterms:created>
  <dcterms:modified xsi:type="dcterms:W3CDTF">2025-03-06T07:23:59Z</dcterms:modified>
  <dc:identifier>DAGg4TZaE_k</dc:identifier>
</cp:coreProperties>
</file>